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59" r:id="rId4"/>
    <p:sldId id="269" r:id="rId5"/>
    <p:sldId id="270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0" autoAdjust="0"/>
    <p:restoredTop sz="94660"/>
  </p:normalViewPr>
  <p:slideViewPr>
    <p:cSldViewPr>
      <p:cViewPr>
        <p:scale>
          <a:sx n="75" d="100"/>
          <a:sy n="75" d="100"/>
        </p:scale>
        <p:origin x="-124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C59DA-9A4C-41EC-84F6-D36E4FA2C677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252D8-CF34-47E3-B7B9-BFAAF4F1FE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433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alpha val="45000"/>
                </a:schemeClr>
              </a:gs>
              <a:gs pos="100000">
                <a:schemeClr val="tx2">
                  <a:lumMod val="60000"/>
                  <a:lumOff val="40000"/>
                  <a:alpha val="49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4" name="Picture 6" descr="http://oboi.cc/uploads/11_05_2013/view/201209/oboik.ru_40011.jpg"/>
          <p:cNvPicPr>
            <a:picLocks noChangeAspect="1" noChangeArrowheads="1"/>
          </p:cNvPicPr>
          <p:nvPr userDrawn="1"/>
        </p:nvPicPr>
        <p:blipFill>
          <a:blip r:embed="rId2">
            <a:lum contrast="-10000"/>
          </a:blip>
          <a:srcRect r="16667"/>
          <a:stretch>
            <a:fillRect/>
          </a:stretch>
        </p:blipFill>
        <p:spPr bwMode="auto">
          <a:xfrm>
            <a:off x="0" y="71414"/>
            <a:ext cx="914400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8" name="Picture 10" descr="http://www.tv21.ru/img/news/20170804/1-1000x1000_60b35f47d96e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10000"/>
          </a:blip>
          <a:srcRect/>
          <a:stretch>
            <a:fillRect/>
          </a:stretch>
        </p:blipFill>
        <p:spPr bwMode="auto">
          <a:xfrm>
            <a:off x="214282" y="214289"/>
            <a:ext cx="3286148" cy="2200222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2" descr="http://amurskdetsad52.ucoz.ru/2017-2018/0_97ea6_d019d52a_X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803110"/>
            <a:ext cx="2378900" cy="181986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6" name="Picture 16" descr="http://designingflicks.com/images/sunny-clipart-8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452467"/>
            <a:ext cx="1735290" cy="2452707"/>
          </a:xfrm>
          <a:prstGeom prst="rect">
            <a:avLst/>
          </a:prstGeom>
          <a:noFill/>
        </p:spPr>
      </p:pic>
      <p:pic>
        <p:nvPicPr>
          <p:cNvPr id="10250" name="Picture 10" descr="https://whiffindustries.com/wp-content/uploads/2013/09/1-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87000" contrast="-91000"/>
          </a:blip>
          <a:srcRect/>
          <a:stretch>
            <a:fillRect/>
          </a:stretch>
        </p:blipFill>
        <p:spPr bwMode="auto">
          <a:xfrm>
            <a:off x="642910" y="1142984"/>
            <a:ext cx="8215370" cy="62635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44" name="Picture 4" descr="http://i39.beon.ru/49/60/2276049/99/90431399/zzz692d7129a6af.png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rgbClr val="0070C0">
                <a:tint val="45000"/>
                <a:satMod val="400000"/>
              </a:srgbClr>
            </a:duotone>
            <a:lum bright="20000"/>
          </a:blip>
          <a:srcRect b="8572"/>
          <a:stretch>
            <a:fillRect/>
          </a:stretch>
        </p:blipFill>
        <p:spPr bwMode="auto">
          <a:xfrm>
            <a:off x="7000892" y="5333890"/>
            <a:ext cx="2428860" cy="1524110"/>
          </a:xfrm>
          <a:prstGeom prst="rect">
            <a:avLst/>
          </a:prstGeom>
          <a:noFill/>
        </p:spPr>
      </p:pic>
      <p:sp>
        <p:nvSpPr>
          <p:cNvPr id="10248" name="AutoShape 8" descr="https://whiffindustries.com/wp-content/uploads/2013/09/1-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4" name="Picture 14" descr="https://www.n-vartovsk.ru/upload/iblock/78f/07be72ac6a2b0d93f133906c1557bcd0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8604"/>
            <a:ext cx="1285884" cy="857256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46028-50B4-4C95-8F57-B4540ADD18C2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0E7B-DB8C-44D5-96FD-828E4E377D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 userDrawn="1"/>
        </p:nvSpPr>
        <p:spPr>
          <a:xfrm>
            <a:off x="0" y="0"/>
            <a:ext cx="9144000" cy="6858000"/>
          </a:xfrm>
          <a:prstGeom prst="round2DiagRect">
            <a:avLst>
              <a:gd name="adj1" fmla="val 0"/>
              <a:gd name="adj2" fmla="val 13929"/>
            </a:avLst>
          </a:prstGeom>
          <a:gradFill flip="none" rotWithShape="1">
            <a:gsLst>
              <a:gs pos="0">
                <a:srgbClr val="FFF200">
                  <a:alpha val="45000"/>
                </a:srgbClr>
              </a:gs>
              <a:gs pos="33000">
                <a:schemeClr val="accent1">
                  <a:lumMod val="20000"/>
                  <a:lumOff val="80000"/>
                  <a:alpha val="29000"/>
                </a:schemeClr>
              </a:gs>
              <a:gs pos="70000">
                <a:schemeClr val="bg1">
                  <a:alpha val="16000"/>
                </a:schemeClr>
              </a:gs>
              <a:gs pos="100000">
                <a:schemeClr val="tx2">
                  <a:lumMod val="60000"/>
                  <a:lumOff val="40000"/>
                  <a:alpha val="85000"/>
                </a:schemeClr>
              </a:gs>
            </a:gsLst>
            <a:lin ang="2700000" scaled="1"/>
            <a:tileRect/>
          </a:gradFill>
          <a:ln w="85725" cmpd="tri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rsp_nadezhda.soc13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-mordovia.ru/gosudarstvennaya-vlast-rm/ministerstva-i-vedomstva/minsoc/informatsiya-dlya-grazhdan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mordoviatv.ru/" TargetMode="External"/><Relationship Id="rId7" Type="http://schemas.openxmlformats.org/officeDocument/2006/relationships/hyperlink" Target="http://go.mail.ru/redir?via_page=1&amp;type=sr&amp;redir=eJzLKCkpsNLXz83MK85P1kvVzc0vSskvy0zUKyrVZ2AwNDWwMDEwNzQxYKj9fnrbudb7TnX1LxL9ZVg4AUIRFGw" TargetMode="External"/><Relationship Id="rId2" Type="http://schemas.openxmlformats.org/officeDocument/2006/relationships/hyperlink" Target="http://ntm13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m-saransk.ru/" TargetMode="External"/><Relationship Id="rId5" Type="http://schemas.openxmlformats.org/officeDocument/2006/relationships/hyperlink" Target="http://vsar.ru/" TargetMode="External"/><Relationship Id="rId4" Type="http://schemas.openxmlformats.org/officeDocument/2006/relationships/hyperlink" Target="https://iz.ru/" TargetMode="External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allto:+78342479379" TargetMode="External"/><Relationship Id="rId2" Type="http://schemas.openxmlformats.org/officeDocument/2006/relationships/hyperlink" Target="callto:+7834247647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llto:+78342760940" TargetMode="External"/><Relationship Id="rId5" Type="http://schemas.openxmlformats.org/officeDocument/2006/relationships/hyperlink" Target="callto:+78342568813" TargetMode="External"/><Relationship Id="rId4" Type="http://schemas.openxmlformats.org/officeDocument/2006/relationships/hyperlink" Target="callto:+7834247211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sp_nadezhda.soc13.ru/s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sp_nadezhda.soc13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Конкурсное Задание №3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500438"/>
            <a:ext cx="6400800" cy="1752600"/>
          </a:xfrm>
        </p:spPr>
        <p:txBody>
          <a:bodyPr/>
          <a:lstStyle/>
          <a:p>
            <a:r>
              <a:rPr lang="ru-RU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Семейное подспорье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86116" y="642918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 поддержки детей, находящихся в трудной жизненной ситуации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по социальной политике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Саранск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 «Информационно-методический центр»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 anchor="t"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поддержка семей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Саранск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71612"/>
            <a:ext cx="6715172" cy="488172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Социально-реабилитационный 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для несовершеннолетних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учреждение для социальной реабилитации детей и семей с детьми, предназначено для оказания помощи детям, оказавшимся в трудной жизненной ситуации, и их родителям.</a:t>
            </a:r>
          </a:p>
          <a:p>
            <a:pPr marL="0" indent="0" algn="just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Обращайтесь в социально-реабилитационный центр, если у Вас проблемы: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время госпитализации.</a:t>
            </a:r>
          </a:p>
          <a:p>
            <a:pPr marL="0" indent="0" algn="just">
              <a:buNone/>
            </a:pP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негде жить, нет работы, средств к существованию, документов;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конфликтные отношения с ребенком,  он не ладит со сверстниками, прогуливает школу;</a:t>
            </a: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употребляет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психоактивные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вещества, попал в дурную компанию;</a:t>
            </a: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не с кем оставить 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специализированном учреждении </a:t>
            </a: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несовершеннолетних, нуждающихся в социальной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реабилитации</a:t>
            </a:r>
          </a:p>
          <a:p>
            <a:pPr marL="0" indent="0" algn="just">
              <a:buNone/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казённое учреждение социального обслуживания Республики Мордовия 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«Республиканский социальный приют для детей и подростков «Надежда»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</a:t>
            </a:r>
            <a:r>
              <a:rPr lang="ru-RU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1)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430043, Республика Мордовия, г. Саранск, ул. Н. </a:t>
            </a:r>
            <a:r>
              <a:rPr lang="ru-RU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Эркая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д.30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(8342) 76-33-87, (8342) 72-37-05</a:t>
            </a:r>
          </a:p>
          <a:p>
            <a:pPr algn="just">
              <a:buNone/>
            </a:pPr>
            <a:r>
              <a:rPr lang="ru-RU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(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2)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430031, Республика Мордовия, г.Саранск, ул.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Сущинского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10</a:t>
            </a:r>
          </a:p>
          <a:p>
            <a:pPr algn="just">
              <a:buNone/>
            </a:pP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(8342) 56-79-08</a:t>
            </a:r>
          </a:p>
          <a:p>
            <a:pPr marL="0" indent="0" algn="just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 descr="C:\Users\Admin\Desktop\1470217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263" y="1928802"/>
            <a:ext cx="2016737" cy="157163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273769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 anchor="t"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помощь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Саранск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357298"/>
            <a:ext cx="6858048" cy="50960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СРОЧНОЙ СОЦИАЛЬНОЙ ПОМОЩИ И ОТДЕЛЕНИЯ СОЦИАЛЬНОЙ ПОМОЩИ СЕМЬЕ И ДЕТЯМ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оказывают семьям и детям, находящимся в трудной жизненной ситуации, комплекс социальных услуг, направленных на поддержание семей, граждан, в том числе несовершеннолетних, и преодоление ими трудной жизненной ситуации.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услуги (в виде социального сопровождения) предоставляются несовершеннолетним, находящимся в социально опасном положении или иной трудной жизненной ситуации, на основании заявлений (просьб) несовершеннолетних, их родителей или иных законных представителей либо по инициативе должностных лиц органов и учреждений системы профилактики безнадзорности и правонарушений несовершеннолетних.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отделении срочной социальной помощи граждане, воспитывающие детей и попавшие в трудную жизненную ситуацию, могут получить юридическую помощь по вопросам оказания мер социальной поддержки (выплат) семьям, установленных законодательством Российской Федерации и Республики Мордовия;</a:t>
            </a: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строится на сотрудничестве с различными государственными учреждениями, общественными, благотворительными, религиозными организациями и объединениями, фондами, а также отдельными гражданами.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окажут содействие: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помещению ребенка (при необходимости) в специализированную организацию для детей, нуждающихся в социальной реабилитации, на временное пребывание;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летнего отдыха и оздоровления детей, находящихся в трудной жизненной ситуации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0" indent="0" algn="just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1489347069screenshot_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7071" y="2643182"/>
            <a:ext cx="1806929" cy="1252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741610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 anchor="t"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помощь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Саранск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21023147"/>
              </p:ext>
            </p:extLst>
          </p:nvPr>
        </p:nvGraphicFramePr>
        <p:xfrm>
          <a:off x="0" y="2428868"/>
          <a:ext cx="9001002" cy="2571768"/>
        </p:xfrm>
        <a:graphic>
          <a:graphicData uri="http://schemas.openxmlformats.org/drawingml/2006/table">
            <a:tbl>
              <a:tblPr/>
              <a:tblGrid>
                <a:gridCol w="4752530"/>
                <a:gridCol w="2376264"/>
                <a:gridCol w="1872208"/>
              </a:tblGrid>
              <a:tr h="2571768">
                <a:tc>
                  <a:txBody>
                    <a:bodyPr/>
                    <a:lstStyle/>
                    <a:p>
                      <a:pPr algn="l"/>
                      <a:r>
                        <a:rPr lang="ru-RU" sz="2000" b="0" i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Государственное </a:t>
                      </a:r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бюджетное учреждение "Комплексный центр социального обслуживания по городскому округу Саранск"</a:t>
                      </a:r>
                    </a:p>
                    <a:p>
                      <a:pPr algn="l"/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Ленинский район</a:t>
                      </a:r>
                    </a:p>
                    <a:p>
                      <a:pPr algn="l"/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Октябрьский</a:t>
                      </a:r>
                    </a:p>
                    <a:p>
                      <a:pPr algn="l"/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Пролетарский район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0" i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0" i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 Саранск</a:t>
                      </a:r>
                    </a:p>
                    <a:p>
                      <a:pPr algn="ctr"/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 Советская, 65,</a:t>
                      </a:r>
                    </a:p>
                    <a:p>
                      <a:pPr algn="ctr"/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 </a:t>
                      </a:r>
                      <a:r>
                        <a:rPr lang="ru-RU" sz="2000" b="0" i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Сущинского</a:t>
                      </a:r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9а,</a:t>
                      </a:r>
                    </a:p>
                    <a:p>
                      <a:pPr algn="ctr"/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ул. </a:t>
                      </a:r>
                      <a:r>
                        <a:rPr lang="ru-RU" sz="2000" b="0" i="1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Войнова</a:t>
                      </a:r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0" i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0" i="1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0" i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(8342) 47-99-60</a:t>
                      </a:r>
                    </a:p>
                    <a:p>
                      <a:pPr algn="ctr"/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(8342) 44-44-46</a:t>
                      </a:r>
                    </a:p>
                    <a:p>
                      <a:pPr algn="ctr"/>
                      <a:r>
                        <a:rPr lang="ru-RU" sz="2000" b="0" i="1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(8342) 75-14-79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122" name="Picture 2" descr="C:\Users\Admin\Desktop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286388"/>
            <a:ext cx="2786082" cy="1299883"/>
          </a:xfrm>
          <a:prstGeom prst="rect">
            <a:avLst/>
          </a:prstGeom>
          <a:noFill/>
        </p:spPr>
      </p:pic>
      <p:pic>
        <p:nvPicPr>
          <p:cNvPr id="5123" name="Picture 3" descr="C:\Users\Admin\Desktop\dd35b2d6523a6e07aa5fe028bc7cf24e32c4223c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1000108"/>
            <a:ext cx="1857356" cy="133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840842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79296" cy="1740162"/>
          </a:xfrm>
        </p:spPr>
        <p:txBody>
          <a:bodyPr anchor="t">
            <a:no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помощь семей,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трудной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жизненной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2060848"/>
            <a:ext cx="4857784" cy="42971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материальной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гражданин оказался в трудной жизненной ситуации в силу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малообеспеченности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(среднедушевой доход не превышает 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величину прожиточного минимума в Республике Мордовия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 дату обращения) - 2 тыс. рублей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болезни, требующей дорогостоящего лечения, - в сумме не более 10 тыс. рублей;</a:t>
            </a:r>
          </a:p>
          <a:p>
            <a:pPr marL="0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 случае утраты жилого помещения в результате пожара, стихийного бедствия и других чрезвычайных ситуации - в сумме 20 тыс. рублей.</a:t>
            </a:r>
          </a:p>
          <a:p>
            <a:pPr marL="0" indent="0" algn="just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dmin\Desktop\14702172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428868"/>
            <a:ext cx="2581257" cy="2011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64103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88640"/>
            <a:ext cx="6900882" cy="1228998"/>
          </a:xfrm>
        </p:spPr>
        <p:txBody>
          <a:bodyPr anchor="t"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помощь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Саранск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71612"/>
            <a:ext cx="8712968" cy="51697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социального контракта и размер 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</a:t>
            </a: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социальной помощи на основании социального контракта осуществляется по одному из следующих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видов:</a:t>
            </a:r>
          </a:p>
          <a:p>
            <a:pPr marL="0" indent="0" algn="just">
              <a:buNone/>
            </a:pPr>
            <a:r>
              <a:rPr lang="ru-RU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ежемесячное 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пособие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размер которого определяется в пределах разницы между средней величиной прожиточного минимума, определяемой с учетом величины прожиточного минимума, устанавливаемой постановлением Правительства Республики Мордовия, и среднедушевым доходом заявителя;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на погашение части долга по оплате жилья и коммунальных услуг,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размере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уплаченных заявителем денежных средств на погашение долга, но не более 30 тысяч рублей на период действия социального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контракта;</a:t>
            </a: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уплаченных заявителем денежных средств на погашение долга с увеличением на 5 % на каждого совместно проживающего с ним члена семьи в возрасте до 18 лет, но не более 50 тысяч рублей на период действия социального контракта;</a:t>
            </a:r>
          </a:p>
          <a:p>
            <a:pPr marL="0" indent="0" algn="just">
              <a:buNone/>
            </a:pPr>
            <a:r>
              <a:rPr lang="ru-RU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единовременная социальная выплата в размере 10 тысяч рублей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назначается при условии выполнения заявителем мероприятий программы социальной адаптации по получению государственных услуг в сфере занятости населения для предоставления единовременной финансовой помощи при государственной регистрации юридического лица, индивидуального предпринимателя либо крестьянского (фермерского) хозяйства;</a:t>
            </a:r>
          </a:p>
          <a:p>
            <a:pPr marL="0" indent="0" algn="just">
              <a:buNone/>
            </a:pPr>
            <a:r>
              <a:rPr lang="ru-RU" sz="1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единовременное </a:t>
            </a:r>
            <a:r>
              <a:rPr lang="ru-RU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пособие на развитие личного подсобного хозяйства,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которого определяется исходя из фактической потребности денежных средств в объеме, требуемом для реализации программы социальной адаптации, но не более 50 тысяч рублей.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каждого вида выплат для заявителя составляется программа социальной адаптации, включающая мероприятия по выходу из трудной жизненной ситуации.</a:t>
            </a:r>
          </a:p>
          <a:p>
            <a:pPr marL="0" indent="0" algn="just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0" indent="0" algn="just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03780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188640"/>
            <a:ext cx="6900882" cy="1228998"/>
          </a:xfrm>
        </p:spPr>
        <p:txBody>
          <a:bodyPr anchor="t"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городского округа Саранск 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71612"/>
            <a:ext cx="5034860" cy="51697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государственной социальной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семьям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 детьми, находящиеся в трудной жизненной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ситуации размещены в  СМИ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или на иных информационных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ресурсах: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ntm13.ru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mordoviatv.ru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iz.ru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vsar.ru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www.adm-saransk.ru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  <a:hlinkClick r:id="rId7"/>
              </a:rPr>
              <a:t>minsoc.e-mordovia.ru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0" indent="0" algn="just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Admin\Desktop\1489347069screenshot_1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4786322"/>
            <a:ext cx="2782568" cy="1928826"/>
          </a:xfrm>
          <a:prstGeom prst="rect">
            <a:avLst/>
          </a:prstGeom>
          <a:noFill/>
        </p:spPr>
      </p:pic>
      <p:pic>
        <p:nvPicPr>
          <p:cNvPr id="7173" name="Picture 5" descr="C:\Users\Admin\Desktop\1470217277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1857364"/>
            <a:ext cx="3448040" cy="2687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03780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Сайт Администрации городского округа Саранск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1428"/>
            <a:ext cx="7808711" cy="439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15284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143000"/>
          </a:xfrm>
        </p:spPr>
        <p:txBody>
          <a:bodyPr>
            <a:noAutofit/>
          </a:bodyPr>
          <a:lstStyle/>
          <a:p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социальной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городского округа Саранск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71612"/>
            <a:ext cx="8176422" cy="4525963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buNone/>
            </a:pP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Многодетным семьям, имеющим несовершеннолетних детей, которые в соответствии с законодательством признаны нуждающимися в улучшении жилищных условий, при строительстве индивидуального жилого дома установлены меры социальной поддержки:</a:t>
            </a:r>
          </a:p>
          <a:p>
            <a:pPr marL="0" indent="0" algn="just" fontAlgn="base">
              <a:buNone/>
            </a:pP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расходов граждан, связанных с приобретением права аренды земельного участка, в размере 100 процентов от размера арендной платы за земельный участок, находящийся в государственной или муниципальной собственности, в том числе за земельный участок, государственная собственность на который не разграничена, определенного по результатам проведенного аукциона по продаже права аренды земельного участка (площадью не более 1500 кв. м.);</a:t>
            </a:r>
          </a:p>
          <a:p>
            <a:pPr marL="0" indent="0" algn="just" fontAlgn="base">
              <a:buNone/>
            </a:pP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годовой арендной платы за земельный участок в доле третьего и последующих несовершеннолетних детей;</a:t>
            </a:r>
          </a:p>
          <a:p>
            <a:pPr marL="0" indent="0" algn="just" fontAlgn="base">
              <a:buNone/>
            </a:pP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части платы за коммунальные услуги, приходящейся на долю третьего и последующих несовершеннолетних детей (за вычетом назначенных в соответствии с законодательством Российской Федерации и Республики Мордовия льгот и субсидий на оплату жилья и коммунальных услуг);</a:t>
            </a:r>
          </a:p>
          <a:p>
            <a:pPr marL="0" indent="0" algn="just" fontAlgn="base">
              <a:buNone/>
            </a:pP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в размере 95 процентов расходов, связанных с установкой индивидуальных приборов учета коммунальных ресурсов (холодная, горячая вода, электроэнергия, газ);</a:t>
            </a:r>
          </a:p>
          <a:p>
            <a:pPr marL="0" indent="0" algn="just" fontAlgn="base">
              <a:buNone/>
            </a:pP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затрат, связанных с оплатой по договору об осуществлении технологического присоединения индивидуального жилого дома (в пределах земельного участка) к существующей системе энергообеспечения в размере 95 процентов в доле третьего и последующих несовершеннолетних детей;</a:t>
            </a:r>
          </a:p>
          <a:p>
            <a:pPr marL="0" indent="0" algn="just" fontAlgn="base">
              <a:buNone/>
            </a:pP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компенсации на оплату налога на имущество физических лиц, приходящейся на долю третьего и последующих несовершеннолетних детей;</a:t>
            </a:r>
          </a:p>
          <a:p>
            <a:pPr marL="0" indent="0" algn="just" fontAlgn="base">
              <a:buNone/>
            </a:pP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в размере 95 процентов расходов, по оплате процентов за пользование кредитом, взятым на строительство индивидуального жилого дома, приходящейся на долю третьего и последующих несовершеннолетних детей.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58037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Сайт Администрации городского округа Саранск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" y="1484784"/>
            <a:ext cx="8964488" cy="504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17703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6632"/>
            <a:ext cx="7786710" cy="144016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Управление образования Департамента по социальной политике Администрации городского округа Саранск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7657307"/>
              </p:ext>
            </p:extLst>
          </p:nvPr>
        </p:nvGraphicFramePr>
        <p:xfrm>
          <a:off x="251520" y="1700808"/>
          <a:ext cx="8640961" cy="4845878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2880321"/>
                <a:gridCol w="1288564"/>
                <a:gridCol w="1440160"/>
                <a:gridCol w="1591756"/>
              </a:tblGrid>
              <a:tr h="2743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Кабинет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E-mail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Шуляпова Оксана Владимировна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Заместитель Директора Департамента - начальник управления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7200A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2"/>
                        </a:rPr>
                        <a:t>(8342)47-64-76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 </a:t>
                      </a:r>
                      <a:b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внутр. 404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obraz1@adm-saransk.ru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Жуклина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Нина Викторовна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Заместитель начальника управления - заведующий отделом по защите прав детства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203 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7200A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2"/>
                        </a:rPr>
                        <a:t>(8342)47-38-54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ts val="12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внутр. 419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obraz5@adm-saransk.ru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Бибаева Светлана Викторовна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Главный специалист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7200A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3"/>
                        </a:rPr>
                        <a:t>(8342)47-93-79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ts val="12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внутр. 421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obraz4@adm-saransk.ru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2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Демкина Элла Рафаилевна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Заместитель заведующего отделом по защите прав детства по Ленинскому району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Пролетарская, д. 21, каб. 36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7200A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4"/>
                        </a:rPr>
                        <a:t>(8342)47-21-19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ts val="12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внутр. 537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len.opeka@mail.ru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Черемушкина Татьяна Николаевна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Главный специалист отдела по защите прав детства по Ленинскому району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Пролетарская, д. 21,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каб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42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(8342)47-21-19, внутр. 524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len.opeka@mail.ru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Никитина Анна Борисовна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Заместитель заведующего отделом по защите прав детства по Октябрьскому району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Ул.Гожувская, д. 40, каб. 16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7200A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5"/>
                        </a:rPr>
                        <a:t>(8342)56-88-13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ts val="12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внутр. 607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oktopeka@adm-saransk.ru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9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Десяев Олег Иванович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Главный специалист отдела по защите прав детства по Октябрьскому району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Гожувская, д. 40, каб. 18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7200A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5"/>
                        </a:rPr>
                        <a:t>(8342)56-88-13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ts val="12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внутр. 631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oktopeka@adm-saransk.ru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Прорвина Лидия Алексеевна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Заместитель заведующего отделом по защите прав детства по Пролетарскому району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Коваленко, д. 20А, каб. 5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7200A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6"/>
                        </a:rPr>
                        <a:t>(8342)76-09-40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ts val="12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внутр. 722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prol.opeka@mail.ruu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Сафронская Ольга Алексеевна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Главный специалист отдела по защите прав детства по Пролетарскому району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Коваленко, д. 20А, каб. 5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u="sng">
                          <a:solidFill>
                            <a:srgbClr val="7200A3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hlinkClick r:id="rId6"/>
                        </a:rPr>
                        <a:t>(8342)76-09-40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ts val="1200"/>
                        </a:lnSpc>
                        <a:spcAft>
                          <a:spcPts val="75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внутр. 708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prol.opeka@mail.ru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Малышева Наталья Сергеевна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Главный специалист отдела по защите прав детства по Пролетарскому району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ул. Коваленко, д. 20А, каб. 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(8342)76-09-40, внутр. 708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prol.opeka@mail.ru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7344" marR="27344" marT="27344" marB="273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0779225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643834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социальной защиты населения Республики Мордовия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71612"/>
            <a:ext cx="781638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1643050"/>
            <a:ext cx="8321018" cy="46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450232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телефон доверия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36"/>
            <a:ext cx="9001156" cy="5143536"/>
          </a:xfrm>
          <a:ln cmpd="sng"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телефона доверия работает круглосуточно, анонимно и бесплатно, с домашнего и мобильного телефонов.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телефонах доверия работают специально обученные специалисты – психологи.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доверия открыт для каждого человека, в том числе и для родителей. Не важен возраст, национальность, состояние здоровья звонящего. Основная идея состоит в том, что любой человек имеет право быть принятым, выслушанным и получить помощь. Человек может поделиться с консультантом Телефона доверия любой беспокоящей его проблемой.</a:t>
            </a:r>
          </a:p>
          <a:p>
            <a:pPr marL="0" indent="0" algn="just"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(подростки) могут обратиться   к консультантам Детского телефона доверия если: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обидели в школе (на улице, дома);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произошли конфликты с учителями, родителями, другом или подругой;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ребенок думает, что родители его не понимают, и он не знает, как себя вести и заслужить уважение и понимание родителей;</a:t>
            </a:r>
          </a:p>
          <a:p>
            <a:pPr marL="0" indent="0" algn="just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 в школе двойку и боится идти домой;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семья переехала в другой город, район (переживание расставания со старыми друзьями, одноклассниками, домом);</a:t>
            </a:r>
          </a:p>
          <a:p>
            <a:pPr marL="0" indent="0" algn="just">
              <a:buNone/>
            </a:pP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переживает развод родителей.</a:t>
            </a:r>
          </a:p>
          <a:p>
            <a:pPr marL="0" indent="0" algn="just">
              <a:buNone/>
            </a:pP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36" y="0"/>
            <a:ext cx="2000264" cy="1435746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/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138027023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телефон доверия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71612"/>
            <a:ext cx="7816382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позвонить на Детский телефон доверия, если: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отсутствует взаимопонимание с ребёнком;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нужно лучше понять ребёнка, мотивы его поведения;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стал неуравновешенным, скрытным, рассеянным;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не уверен в себе, у него проблемы во взаимоотношениях со сверстниками;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появились подозрения в употреблении подростком наркотиков, алкоголя и табака,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вещества;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настораживает поведение ребенка – его грубость, раздражительность, агрессивность, конфликтность;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ребёнок не хочет ходить в школу.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на телефоне доверия всегда анонимна. Позвонивший и консультант не должны сообщать свою фамилию, адрес и другие данные. Еще, обращаясь на телефон доверия, человек может получить интересующую его информацию.</a:t>
            </a:r>
          </a:p>
          <a:p>
            <a:pPr marL="0" indent="0" algn="just">
              <a:buNone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чувствуете, что не можете справиться с навалившимися проблемами, не отчаивайтесь – позвоните по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общероссийскому номеру детского телефона доверия 8–800-2000–122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помните, что консультанты телефона доверия работают специально для вас и ваших детей, и в любую минуту   готовы   поддержать и помочь Вам!</a:t>
            </a:r>
          </a:p>
          <a:p>
            <a:pPr marL="0" indent="0" algn="just">
              <a:buNone/>
            </a:pP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8-800-2000-122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единый общероссийский номер Детского телефона доверия</a:t>
            </a:r>
          </a:p>
          <a:p>
            <a:pPr marL="0" indent="0" algn="just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детский-телефон-дове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928670"/>
            <a:ext cx="2126730" cy="1398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478700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d35b2d6523a6e07aa5fe028bc7cf24e32c4223c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72264" y="2643182"/>
            <a:ext cx="2396897" cy="17287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 anchor="t">
            <a:noAutofit/>
          </a:bodyPr>
          <a:lstStyle/>
          <a:p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приемная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Саранск 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71612"/>
            <a:ext cx="5944174" cy="48817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оказания своевременной квалифицированной консультативной и оперативной помощи обратившимся гражданам создана </a:t>
            </a:r>
            <a:endParaRPr lang="ru-RU" sz="1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«Социальная приёмная».</a:t>
            </a:r>
            <a:endParaRPr lang="ru-RU" sz="14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«Социальной приёмной» окажут профилактическую и реабилитационную помощь по восстановлению детско-родительских отношений без помещения ребенка в социально-реабилитационный центр для несовершеннолетних: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 консультирование,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 беседы,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 тренинги,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 направления в лечебные учреждения,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        семейная терапия.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услуги, оказываемые специалистами в рамках деятельности «Социальной приёмной», предоставляются безвозмездно на некоммерческой основе.</a:t>
            </a: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в «Социальную приёмную»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телефону (8342) 72-37-05;</a:t>
            </a:r>
          </a:p>
          <a:p>
            <a:pPr marL="0" indent="0" algn="just">
              <a:buNone/>
            </a:pP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по адресу: г. Саранск, ул. </a:t>
            </a:r>
            <a:r>
              <a:rPr 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Н.Эркая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30   ГКУСО РМ 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«Республиканский социальный приют для детей и подростков «Надежда»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7395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1018</Words>
  <Application>Microsoft Office PowerPoint</Application>
  <PresentationFormat>Экран (4:3)</PresentationFormat>
  <Paragraphs>185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Конкурсное Задание №3</vt:lpstr>
      <vt:lpstr>Сайт Администрации городского округа Саранск</vt:lpstr>
      <vt:lpstr>Меры социальной поддержки городского округа Саранск</vt:lpstr>
      <vt:lpstr>Сайт Администрации городского округа Саранск</vt:lpstr>
      <vt:lpstr>Управление образования Департамента по социальной политике Администрации городского округа Саранск</vt:lpstr>
      <vt:lpstr>Министерство социальной защиты населения Республики Мордовия</vt:lpstr>
      <vt:lpstr>Детский телефон доверия  </vt:lpstr>
      <vt:lpstr>Детский телефон доверия  </vt:lpstr>
      <vt:lpstr>Социальная приемная  городского округа Саранск  </vt:lpstr>
      <vt:lpstr>Социальная поддержка семей  городского округа Саранск  </vt:lpstr>
      <vt:lpstr>Социальная помощь городского округа Саранск  </vt:lpstr>
      <vt:lpstr>Социальная помощь городского округа Саранск  </vt:lpstr>
      <vt:lpstr>Материальная помощь семей,  находящихся в трудной  жизненной ситуации   </vt:lpstr>
      <vt:lpstr>Социальная помощь городского округа Саранск  </vt:lpstr>
      <vt:lpstr>Средства Массовой Информации  городского округа Саранск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Departament208</dc:creator>
  <cp:lastModifiedBy>Admin</cp:lastModifiedBy>
  <cp:revision>49</cp:revision>
  <dcterms:created xsi:type="dcterms:W3CDTF">2017-10-16T08:41:12Z</dcterms:created>
  <dcterms:modified xsi:type="dcterms:W3CDTF">2017-10-18T09:57:11Z</dcterms:modified>
</cp:coreProperties>
</file>